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8" r:id="rId3"/>
    <p:sldId id="257" r:id="rId4"/>
    <p:sldId id="263" r:id="rId5"/>
    <p:sldId id="281" r:id="rId6"/>
    <p:sldId id="282" r:id="rId7"/>
    <p:sldId id="260" r:id="rId8"/>
    <p:sldId id="283" r:id="rId9"/>
    <p:sldId id="259" r:id="rId10"/>
    <p:sldId id="261" r:id="rId11"/>
    <p:sldId id="264" r:id="rId12"/>
    <p:sldId id="265" r:id="rId13"/>
    <p:sldId id="267" r:id="rId14"/>
    <p:sldId id="266" r:id="rId15"/>
    <p:sldId id="269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62" r:id="rId26"/>
    <p:sldId id="280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24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B230EC-0C94-43B0-A646-891C2DB4C6CE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7D27E6-43F6-4E66-A9BE-5C4A8C381E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2696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7D27E6-43F6-4E66-A9BE-5C4A8C381E9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4113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7D27E6-43F6-4E66-A9BE-5C4A8C381E92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2190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27784" y="332656"/>
            <a:ext cx="6118448" cy="1470025"/>
          </a:xfrm>
        </p:spPr>
        <p:txBody>
          <a:bodyPr/>
          <a:lstStyle/>
          <a:p>
            <a:r>
              <a:rPr lang="tt-RU" dirty="0" smtClean="0">
                <a:solidFill>
                  <a:schemeClr val="bg1"/>
                </a:solidFill>
              </a:rPr>
              <a:t>“Муса Җәлил – мәңге сүнмәс якты йолдыз...”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63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3148"/>
            <a:ext cx="3672408" cy="1143000"/>
          </a:xfrm>
        </p:spPr>
        <p:txBody>
          <a:bodyPr/>
          <a:lstStyle/>
          <a:p>
            <a:r>
              <a:rPr lang="tt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Гаиләсе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949" y="3125302"/>
            <a:ext cx="2747591" cy="31290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6632"/>
            <a:ext cx="2448272" cy="30279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58" t="2337" r="1329" b="25572"/>
          <a:stretch/>
        </p:blipFill>
        <p:spPr bwMode="auto">
          <a:xfrm>
            <a:off x="6156176" y="3125301"/>
            <a:ext cx="2615601" cy="33808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9" t="8333" r="43182" b="5910"/>
          <a:stretch/>
        </p:blipFill>
        <p:spPr bwMode="auto">
          <a:xfrm>
            <a:off x="323528" y="1052736"/>
            <a:ext cx="2601156" cy="34559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67744" y="1412776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t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60955" y="344658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t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40669" y="3342183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t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22656" y="5838582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t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-31932" y="5497914"/>
            <a:ext cx="187220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t-RU" dirty="0" smtClean="0">
                <a:latin typeface="Monotype Corsiva" panose="03010101010201010101" pitchFamily="66" charset="0"/>
              </a:rPr>
              <a:t>7.</a:t>
            </a:r>
            <a:endParaRPr lang="ru-RU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06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54" y="1"/>
            <a:ext cx="917355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2" y="1628800"/>
            <a:ext cx="6203032" cy="1143000"/>
          </a:xfrm>
        </p:spPr>
        <p:txBody>
          <a:bodyPr>
            <a:noAutofit/>
          </a:bodyPr>
          <a:lstStyle/>
          <a:p>
            <a:r>
              <a:rPr lang="tt-RU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Икенче тур!</a:t>
            </a:r>
            <a:endParaRPr lang="ru-RU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27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7904" y="188640"/>
            <a:ext cx="4978896" cy="850106"/>
          </a:xfrm>
        </p:spPr>
        <p:txBody>
          <a:bodyPr/>
          <a:lstStyle/>
          <a:p>
            <a:r>
              <a:rPr lang="tt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Сүзләр төзе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391561279"/>
              </p:ext>
            </p:extLst>
          </p:nvPr>
        </p:nvGraphicFramePr>
        <p:xfrm>
          <a:off x="4355972" y="1779051"/>
          <a:ext cx="4680524" cy="4026212"/>
        </p:xfrm>
        <a:graphic>
          <a:graphicData uri="http://schemas.openxmlformats.org/drawingml/2006/table">
            <a:tbl>
              <a:tblPr firstRow="1" firstCol="1" bandRow="1"/>
              <a:tblGrid>
                <a:gridCol w="4679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79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79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79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79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79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6791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6791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6861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6861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141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1605" algn="ctr"/>
                        </a:tabLs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җ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51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ә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ү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41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ш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ә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51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я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ш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41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җ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ә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й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ә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51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ы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41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я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ы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41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ш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Заголовок 1"/>
          <p:cNvSpPr txBox="1">
            <a:spLocks/>
          </p:cNvSpPr>
          <p:nvPr/>
        </p:nvSpPr>
        <p:spPr>
          <a:xfrm>
            <a:off x="7487816" y="5921896"/>
            <a:ext cx="1656184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t-RU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1.</a:t>
            </a:r>
            <a:endParaRPr lang="ru-RU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640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7904" y="188640"/>
            <a:ext cx="4978896" cy="1296144"/>
          </a:xfrm>
        </p:spPr>
        <p:txBody>
          <a:bodyPr>
            <a:normAutofit fontScale="90000"/>
          </a:bodyPr>
          <a:lstStyle/>
          <a:p>
            <a:r>
              <a:rPr lang="tt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Сүзләр төзе (җаваплар)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419210063"/>
              </p:ext>
            </p:extLst>
          </p:nvPr>
        </p:nvGraphicFramePr>
        <p:xfrm>
          <a:off x="4355972" y="1779051"/>
          <a:ext cx="4680524" cy="4026212"/>
        </p:xfrm>
        <a:graphic>
          <a:graphicData uri="http://schemas.openxmlformats.org/drawingml/2006/table">
            <a:tbl>
              <a:tblPr firstRow="1" firstCol="1" bandRow="1"/>
              <a:tblGrid>
                <a:gridCol w="4679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79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79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79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79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79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6791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6791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6861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6861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141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1605" algn="ctr"/>
                        </a:tabLs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җ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51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ә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ү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41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ш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ә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51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я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ш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41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җ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ә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й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ә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51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ы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41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я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ы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41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ш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1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867" marR="6586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Заголовок 1"/>
          <p:cNvSpPr txBox="1">
            <a:spLocks/>
          </p:cNvSpPr>
          <p:nvPr/>
        </p:nvSpPr>
        <p:spPr>
          <a:xfrm>
            <a:off x="7487816" y="5921896"/>
            <a:ext cx="1656184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t-RU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1.</a:t>
            </a:r>
            <a:endParaRPr lang="ru-RU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72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8" name="Picture 4" descr="https://ds03.infourok.ru/uploads/ex/0c99/00011e08-2d17aa1f/img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3" y="1204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867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8" y="922"/>
            <a:ext cx="9159877" cy="6869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274638"/>
            <a:ext cx="4320480" cy="1143000"/>
          </a:xfrm>
          <a:solidFill>
            <a:schemeClr val="tx2">
              <a:lumMod val="60000"/>
              <a:lumOff val="40000"/>
              <a:alpha val="45000"/>
            </a:schemeClr>
          </a:solidFill>
        </p:spPr>
        <p:txBody>
          <a:bodyPr/>
          <a:lstStyle/>
          <a:p>
            <a:r>
              <a:rPr lang="tt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Туры китер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1556792"/>
            <a:ext cx="4824536" cy="5184576"/>
          </a:xfrm>
          <a:solidFill>
            <a:schemeClr val="tx2">
              <a:lumMod val="60000"/>
              <a:lumOff val="40000"/>
              <a:alpha val="75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tt-RU" dirty="0" smtClean="0"/>
              <a:t>1. Аның батыр ал каны</a:t>
            </a:r>
          </a:p>
          <a:p>
            <a:pPr marL="0" indent="0">
              <a:buNone/>
            </a:pPr>
            <a:r>
              <a:rPr lang="tt-RU" dirty="0" smtClean="0"/>
              <a:t>Тамды минем чукларга.</a:t>
            </a:r>
          </a:p>
          <a:p>
            <a:pPr marL="0" indent="0">
              <a:buNone/>
            </a:pPr>
            <a:r>
              <a:rPr lang="tt-RU" dirty="0" smtClean="0"/>
              <a:t>2. Җырларым, сез, шытып йөрәгемдә,</a:t>
            </a:r>
          </a:p>
          <a:p>
            <a:pPr marL="0" indent="0">
              <a:buNone/>
            </a:pPr>
            <a:r>
              <a:rPr lang="tt-RU" dirty="0" smtClean="0"/>
              <a:t>Ил кырында чәчәк атыгыз!</a:t>
            </a:r>
          </a:p>
          <a:p>
            <a:pPr marL="0" indent="0">
              <a:buNone/>
            </a:pPr>
            <a:r>
              <a:rPr lang="tt-RU" dirty="0" smtClean="0"/>
              <a:t>3. </a:t>
            </a:r>
            <a:r>
              <a:rPr lang="ru-RU" dirty="0" err="1"/>
              <a:t>Җырлый-җырлый</a:t>
            </a:r>
            <a:r>
              <a:rPr lang="ru-RU" dirty="0"/>
              <a:t> </a:t>
            </a:r>
            <a:r>
              <a:rPr lang="ru-RU" dirty="0" err="1"/>
              <a:t>Дилбәр</a:t>
            </a:r>
            <a:r>
              <a:rPr lang="ru-RU" dirty="0"/>
              <a:t> </a:t>
            </a:r>
            <a:r>
              <a:rPr lang="ru-RU" dirty="0" err="1"/>
              <a:t>күлмәк</a:t>
            </a:r>
            <a:r>
              <a:rPr lang="ru-RU" dirty="0"/>
              <a:t> </a:t>
            </a:r>
            <a:r>
              <a:rPr lang="ru-RU" dirty="0" err="1"/>
              <a:t>тегә</a:t>
            </a:r>
            <a:r>
              <a:rPr lang="ru-RU" dirty="0"/>
              <a:t>, </a:t>
            </a:r>
            <a:br>
              <a:rPr lang="ru-RU" dirty="0"/>
            </a:br>
            <a:r>
              <a:rPr lang="ru-RU" dirty="0" err="1"/>
              <a:t>Кулларында</a:t>
            </a:r>
            <a:r>
              <a:rPr lang="ru-RU" dirty="0"/>
              <a:t> </a:t>
            </a:r>
            <a:r>
              <a:rPr lang="ru-RU" dirty="0" err="1"/>
              <a:t>көмеш</a:t>
            </a:r>
            <a:r>
              <a:rPr lang="ru-RU" dirty="0"/>
              <a:t> </a:t>
            </a:r>
            <a:r>
              <a:rPr lang="ru-RU" dirty="0" err="1"/>
              <a:t>инәсе</a:t>
            </a:r>
            <a:r>
              <a:rPr lang="ru-RU" dirty="0"/>
              <a:t>. </a:t>
            </a:r>
            <a:endParaRPr lang="ru-RU" dirty="0" smtClean="0"/>
          </a:p>
          <a:p>
            <a:pPr marL="0" indent="0">
              <a:buNone/>
            </a:pPr>
            <a:r>
              <a:rPr lang="tt-RU" dirty="0" smtClean="0"/>
              <a:t>4. </a:t>
            </a:r>
            <a:r>
              <a:rPr lang="ru-RU" dirty="0" err="1"/>
              <a:t>Җир</a:t>
            </a:r>
            <a:r>
              <a:rPr lang="ru-RU" dirty="0"/>
              <a:t> </a:t>
            </a:r>
            <a:r>
              <a:rPr lang="ru-RU" dirty="0" err="1"/>
              <a:t>йөзе</a:t>
            </a:r>
            <a:r>
              <a:rPr lang="ru-RU" dirty="0"/>
              <a:t> </a:t>
            </a:r>
            <a:r>
              <a:rPr lang="ru-RU" dirty="0" err="1"/>
              <a:t>шундый</a:t>
            </a:r>
            <a:r>
              <a:rPr lang="ru-RU" dirty="0"/>
              <a:t> </a:t>
            </a:r>
            <a:r>
              <a:rPr lang="ru-RU" dirty="0" err="1"/>
              <a:t>киң</a:t>
            </a:r>
            <a:r>
              <a:rPr lang="ru-RU" dirty="0"/>
              <a:t>, </a:t>
            </a:r>
            <a:br>
              <a:rPr lang="ru-RU" dirty="0"/>
            </a:br>
            <a:r>
              <a:rPr lang="ru-RU" dirty="0" err="1"/>
              <a:t>Күңелле</a:t>
            </a:r>
            <a:r>
              <a:rPr lang="ru-RU" dirty="0"/>
              <a:t> </a:t>
            </a:r>
            <a:r>
              <a:rPr lang="ru-RU" dirty="0" err="1"/>
              <a:t>һәм</a:t>
            </a:r>
            <a:r>
              <a:rPr lang="ru-RU" dirty="0"/>
              <a:t> </a:t>
            </a:r>
            <a:r>
              <a:rPr lang="ru-RU" dirty="0" err="1"/>
              <a:t>якты</a:t>
            </a:r>
            <a:r>
              <a:rPr lang="ru-RU" dirty="0"/>
              <a:t>! </a:t>
            </a:r>
          </a:p>
        </p:txBody>
      </p:sp>
      <p:sp>
        <p:nvSpPr>
          <p:cNvPr id="6" name="Объект 3"/>
          <p:cNvSpPr txBox="1">
            <a:spLocks/>
          </p:cNvSpPr>
          <p:nvPr/>
        </p:nvSpPr>
        <p:spPr>
          <a:xfrm>
            <a:off x="5292080" y="1556792"/>
            <a:ext cx="3672408" cy="5069160"/>
          </a:xfrm>
          <a:prstGeom prst="rect">
            <a:avLst/>
          </a:prstGeom>
          <a:solidFill>
            <a:schemeClr val="tx2">
              <a:lumMod val="60000"/>
              <a:lumOff val="40000"/>
              <a:alpha val="7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tt-RU" dirty="0" smtClean="0"/>
              <a:t>А. Күлмәк </a:t>
            </a:r>
          </a:p>
          <a:p>
            <a:pPr marL="0" indent="0">
              <a:buFont typeface="Arial" pitchFamily="34" charset="0"/>
              <a:buNone/>
            </a:pPr>
            <a:r>
              <a:rPr lang="tt-RU" dirty="0" smtClean="0"/>
              <a:t>Ә. Кызыл ромашка</a:t>
            </a:r>
          </a:p>
          <a:p>
            <a:pPr marL="0" indent="0">
              <a:buFont typeface="Arial" pitchFamily="34" charset="0"/>
              <a:buNone/>
            </a:pPr>
            <a:r>
              <a:rPr lang="tt-RU" dirty="0" smtClean="0"/>
              <a:t>Б. Соңгы җыр</a:t>
            </a:r>
          </a:p>
          <a:p>
            <a:pPr marL="0" indent="0">
              <a:buFont typeface="Arial" pitchFamily="34" charset="0"/>
              <a:buNone/>
            </a:pPr>
            <a:r>
              <a:rPr lang="tt-RU" dirty="0" smtClean="0"/>
              <a:t>В. Җырларым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7292489" y="5689848"/>
            <a:ext cx="1656184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t-RU" dirty="0">
                <a:latin typeface="Monotype Corsiva" panose="03010101010201010101" pitchFamily="66" charset="0"/>
              </a:rPr>
              <a:t>2</a:t>
            </a:r>
            <a:r>
              <a:rPr lang="tt-RU" dirty="0" smtClean="0">
                <a:latin typeface="Monotype Corsiva" panose="03010101010201010101" pitchFamily="66" charset="0"/>
              </a:rPr>
              <a:t>.</a:t>
            </a:r>
            <a:endParaRPr lang="ru-RU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57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solidFill>
            <a:schemeClr val="accent6">
              <a:lumMod val="50000"/>
              <a:alpha val="45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t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</a:t>
            </a:r>
            <a:r>
              <a:rPr lang="tt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ычкача</a:t>
            </a:r>
          </a:p>
          <a:p>
            <a:pPr marL="0" indent="0">
              <a:buNone/>
            </a:pPr>
            <a:r>
              <a:rPr lang="tt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</a:t>
            </a:r>
            <a:r>
              <a:rPr lang="tt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әхеб</a:t>
            </a:r>
          </a:p>
          <a:p>
            <a:pPr marL="0" indent="0">
              <a:buNone/>
            </a:pPr>
            <a:r>
              <a:rPr lang="tt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</a:t>
            </a:r>
            <a:r>
              <a:rPr lang="tt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унра</a:t>
            </a:r>
          </a:p>
          <a:p>
            <a:pPr marL="0" indent="0">
              <a:buNone/>
            </a:pPr>
            <a:r>
              <a:rPr lang="tt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</a:t>
            </a:r>
            <a:r>
              <a:rPr lang="tt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үлерәр</a:t>
            </a:r>
          </a:p>
          <a:p>
            <a:pPr marL="0" indent="0">
              <a:buNone/>
            </a:pPr>
            <a:r>
              <a:rPr lang="tt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мәлкүк</a:t>
            </a:r>
            <a:endParaRPr lang="ru-RU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solidFill>
            <a:schemeClr val="accent6">
              <a:lumMod val="50000"/>
              <a:alpha val="45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t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наурм</a:t>
            </a:r>
          </a:p>
          <a:p>
            <a:pPr marL="0" indent="0">
              <a:buNone/>
            </a:pPr>
            <a:r>
              <a:rPr lang="tt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яхыл</a:t>
            </a:r>
          </a:p>
          <a:p>
            <a:pPr marL="0" indent="0">
              <a:buNone/>
            </a:pPr>
            <a:r>
              <a:rPr lang="tt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  <a:r>
              <a:rPr lang="tt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яуык</a:t>
            </a:r>
          </a:p>
          <a:p>
            <a:pPr marL="0" indent="0">
              <a:buNone/>
            </a:pPr>
            <a:r>
              <a:rPr lang="tt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гышайрь</a:t>
            </a:r>
          </a:p>
          <a:p>
            <a:pPr marL="0" indent="0">
              <a:buNone/>
            </a:pPr>
            <a:r>
              <a:rPr lang="tt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гасәть</a:t>
            </a:r>
            <a:endParaRPr lang="ru-RU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7092280" y="260648"/>
            <a:ext cx="1656184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t-RU" dirty="0">
                <a:solidFill>
                  <a:schemeClr val="bg1"/>
                </a:solidFill>
                <a:latin typeface="Monotype Corsiva" panose="03010101010201010101" pitchFamily="66" charset="0"/>
              </a:rPr>
              <a:t>3</a:t>
            </a:r>
            <a:r>
              <a:rPr lang="tt-RU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.</a:t>
            </a:r>
            <a:endParaRPr lang="ru-RU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87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54" y="1"/>
            <a:ext cx="917355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2" y="1628800"/>
            <a:ext cx="6203032" cy="1143000"/>
          </a:xfrm>
        </p:spPr>
        <p:txBody>
          <a:bodyPr>
            <a:noAutofit/>
          </a:bodyPr>
          <a:lstStyle/>
          <a:p>
            <a:r>
              <a:rPr lang="tt-RU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Өченче тур!</a:t>
            </a:r>
            <a:endParaRPr lang="ru-RU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29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834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t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Кайсы әсәр?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204864"/>
            <a:ext cx="4556957" cy="2201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472001" y="5805264"/>
            <a:ext cx="1656184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t-RU" dirty="0" smtClean="0">
                <a:latin typeface="Monotype Corsiva" panose="03010101010201010101" pitchFamily="66" charset="0"/>
              </a:rPr>
              <a:t>1.</a:t>
            </a:r>
            <a:endParaRPr lang="ru-RU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87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834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t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Кайсы әсәр?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564904"/>
            <a:ext cx="5823491" cy="1616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472001" y="5805264"/>
            <a:ext cx="1656184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t-RU" dirty="0">
                <a:latin typeface="Monotype Corsiva" panose="03010101010201010101" pitchFamily="66" charset="0"/>
              </a:rPr>
              <a:t>2</a:t>
            </a:r>
            <a:r>
              <a:rPr lang="tt-RU" dirty="0" smtClean="0">
                <a:latin typeface="Monotype Corsiva" panose="03010101010201010101" pitchFamily="66" charset="0"/>
              </a:rPr>
              <a:t>.</a:t>
            </a:r>
            <a:endParaRPr lang="ru-RU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036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994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171" y="116632"/>
            <a:ext cx="8229600" cy="1143000"/>
          </a:xfrm>
        </p:spPr>
        <p:txBody>
          <a:bodyPr/>
          <a:lstStyle/>
          <a:p>
            <a:r>
              <a:rPr lang="tt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Муса Җәлил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79512" y="3429001"/>
            <a:ext cx="4968552" cy="2952328"/>
          </a:xfrm>
        </p:spPr>
        <p:txBody>
          <a:bodyPr/>
          <a:lstStyle/>
          <a:p>
            <a:pPr marL="0" indent="0">
              <a:buNone/>
            </a:pPr>
            <a:r>
              <a:rPr lang="ru-RU" dirty="0" err="1">
                <a:latin typeface="Bahnschrift Light Condensed" panose="020B0502040204020203" pitchFamily="34" charset="0"/>
              </a:rPr>
              <a:t>Жыр</a:t>
            </a:r>
            <a:r>
              <a:rPr lang="ru-RU" dirty="0">
                <a:latin typeface="Bahnschrift Light Condensed" panose="020B0502040204020203" pitchFamily="34" charset="0"/>
              </a:rPr>
              <a:t> </a:t>
            </a:r>
            <a:r>
              <a:rPr lang="ru-RU" dirty="0" err="1">
                <a:latin typeface="Bahnschrift Light Condensed" panose="020B0502040204020203" pitchFamily="34" charset="0"/>
              </a:rPr>
              <a:t>өйрәтте</a:t>
            </a:r>
            <a:r>
              <a:rPr lang="ru-RU" dirty="0">
                <a:latin typeface="Bahnschrift Light Condensed" panose="020B0502040204020203" pitchFamily="34" charset="0"/>
              </a:rPr>
              <a:t> мине </a:t>
            </a:r>
            <a:r>
              <a:rPr lang="ru-RU" dirty="0" err="1">
                <a:latin typeface="Bahnschrift Light Condensed" panose="020B0502040204020203" pitchFamily="34" charset="0"/>
              </a:rPr>
              <a:t>хөр</a:t>
            </a:r>
            <a:r>
              <a:rPr lang="ru-RU" dirty="0">
                <a:latin typeface="Bahnschrift Light Condensed" panose="020B0502040204020203" pitchFamily="34" charset="0"/>
              </a:rPr>
              <a:t> </a:t>
            </a:r>
            <a:r>
              <a:rPr lang="ru-RU" dirty="0" err="1" smtClean="0">
                <a:latin typeface="Bahnschrift Light Condensed" panose="020B0502040204020203" pitchFamily="34" charset="0"/>
              </a:rPr>
              <a:t>яшәргә</a:t>
            </a:r>
            <a:r>
              <a:rPr lang="ru-RU" dirty="0" smtClean="0">
                <a:latin typeface="Bahnschrift Light Condensed" panose="020B0502040204020203" pitchFamily="34" charset="0"/>
              </a:rPr>
              <a:t>,</a:t>
            </a:r>
          </a:p>
          <a:p>
            <a:pPr marL="0" indent="0">
              <a:buNone/>
            </a:pPr>
            <a:r>
              <a:rPr lang="ru-RU" dirty="0" err="1" smtClean="0">
                <a:latin typeface="Bahnschrift Light Condensed" panose="020B0502040204020203" pitchFamily="34" charset="0"/>
              </a:rPr>
              <a:t>Һәм</a:t>
            </a:r>
            <a:r>
              <a:rPr lang="ru-RU" dirty="0" smtClean="0">
                <a:latin typeface="Bahnschrift Light Condensed" panose="020B0502040204020203" pitchFamily="34" charset="0"/>
              </a:rPr>
              <a:t> </a:t>
            </a:r>
            <a:r>
              <a:rPr lang="ru-RU" dirty="0" err="1">
                <a:latin typeface="Bahnschrift Light Condensed" panose="020B0502040204020203" pitchFamily="34" charset="0"/>
              </a:rPr>
              <a:t>үләргә</a:t>
            </a:r>
            <a:r>
              <a:rPr lang="ru-RU" dirty="0">
                <a:latin typeface="Bahnschrift Light Condensed" panose="020B0502040204020203" pitchFamily="34" charset="0"/>
              </a:rPr>
              <a:t> </a:t>
            </a:r>
            <a:r>
              <a:rPr lang="ru-RU" dirty="0" err="1">
                <a:latin typeface="Bahnschrift Light Condensed" panose="020B0502040204020203" pitchFamily="34" charset="0"/>
              </a:rPr>
              <a:t>кыю</a:t>
            </a:r>
            <a:r>
              <a:rPr lang="ru-RU" dirty="0">
                <a:latin typeface="Bahnschrift Light Condensed" panose="020B0502040204020203" pitchFamily="34" charset="0"/>
              </a:rPr>
              <a:t> </a:t>
            </a:r>
            <a:r>
              <a:rPr lang="ru-RU" dirty="0" err="1">
                <a:latin typeface="Bahnschrift Light Condensed" panose="020B0502040204020203" pitchFamily="34" charset="0"/>
              </a:rPr>
              <a:t>ир</a:t>
            </a:r>
            <a:r>
              <a:rPr lang="ru-RU" dirty="0">
                <a:latin typeface="Bahnschrift Light Condensed" panose="020B0502040204020203" pitchFamily="34" charset="0"/>
              </a:rPr>
              <a:t> </a:t>
            </a:r>
            <a:r>
              <a:rPr lang="ru-RU" dirty="0" err="1" smtClean="0">
                <a:latin typeface="Bahnschrift Light Condensed" panose="020B0502040204020203" pitchFamily="34" charset="0"/>
              </a:rPr>
              <a:t>булып</a:t>
            </a:r>
            <a:r>
              <a:rPr lang="ru-RU" dirty="0" smtClean="0">
                <a:latin typeface="Bahnschrift Light Condensed" panose="020B0502040204020203" pitchFamily="34" charset="0"/>
              </a:rPr>
              <a:t>.</a:t>
            </a:r>
          </a:p>
          <a:p>
            <a:pPr marL="0" indent="0">
              <a:buNone/>
            </a:pPr>
            <a:r>
              <a:rPr lang="ru-RU" dirty="0" err="1" smtClean="0">
                <a:latin typeface="Bahnschrift Light Condensed" panose="020B0502040204020203" pitchFamily="34" charset="0"/>
              </a:rPr>
              <a:t>Гомерем</a:t>
            </a:r>
            <a:r>
              <a:rPr lang="ru-RU" dirty="0" smtClean="0">
                <a:latin typeface="Bahnschrift Light Condensed" panose="020B0502040204020203" pitchFamily="34" charset="0"/>
              </a:rPr>
              <a:t> </a:t>
            </a:r>
            <a:r>
              <a:rPr lang="ru-RU" dirty="0">
                <a:latin typeface="Bahnschrift Light Condensed" panose="020B0502040204020203" pitchFamily="34" charset="0"/>
              </a:rPr>
              <a:t>минем </a:t>
            </a:r>
            <a:r>
              <a:rPr lang="ru-RU" dirty="0" err="1">
                <a:latin typeface="Bahnschrift Light Condensed" panose="020B0502040204020203" pitchFamily="34" charset="0"/>
              </a:rPr>
              <a:t>моңлы</a:t>
            </a:r>
            <a:r>
              <a:rPr lang="ru-RU" dirty="0">
                <a:latin typeface="Bahnschrift Light Condensed" panose="020B0502040204020203" pitchFamily="34" charset="0"/>
              </a:rPr>
              <a:t> </a:t>
            </a:r>
            <a:r>
              <a:rPr lang="ru-RU" dirty="0" err="1">
                <a:latin typeface="Bahnschrift Light Condensed" panose="020B0502040204020203" pitchFamily="34" charset="0"/>
              </a:rPr>
              <a:t>бер</a:t>
            </a:r>
            <a:r>
              <a:rPr lang="ru-RU" dirty="0">
                <a:latin typeface="Bahnschrift Light Condensed" panose="020B0502040204020203" pitchFamily="34" charset="0"/>
              </a:rPr>
              <a:t> </a:t>
            </a:r>
            <a:r>
              <a:rPr lang="ru-RU" dirty="0" err="1">
                <a:latin typeface="Bahnschrift Light Condensed" panose="020B0502040204020203" pitchFamily="34" charset="0"/>
              </a:rPr>
              <a:t>жыр</a:t>
            </a:r>
            <a:r>
              <a:rPr lang="ru-RU" dirty="0">
                <a:latin typeface="Bahnschrift Light Condensed" panose="020B0502040204020203" pitchFamily="34" charset="0"/>
              </a:rPr>
              <a:t> </a:t>
            </a:r>
            <a:r>
              <a:rPr lang="ru-RU" dirty="0" err="1" smtClean="0">
                <a:latin typeface="Bahnschrift Light Condensed" panose="020B0502040204020203" pitchFamily="34" charset="0"/>
              </a:rPr>
              <a:t>иде</a:t>
            </a:r>
            <a:r>
              <a:rPr lang="ru-RU" dirty="0" smtClean="0">
                <a:latin typeface="Bahnschrift Light Condensed" panose="020B0502040204020203" pitchFamily="34" charset="0"/>
              </a:rPr>
              <a:t>,</a:t>
            </a:r>
          </a:p>
          <a:p>
            <a:pPr marL="0" indent="0">
              <a:buNone/>
            </a:pPr>
            <a:r>
              <a:rPr lang="ru-RU" dirty="0" err="1" smtClean="0">
                <a:latin typeface="Bahnschrift Light Condensed" panose="020B0502040204020203" pitchFamily="34" charset="0"/>
              </a:rPr>
              <a:t>Үлемем</a:t>
            </a:r>
            <a:r>
              <a:rPr lang="ru-RU" dirty="0" smtClean="0">
                <a:latin typeface="Bahnschrift Light Condensed" panose="020B0502040204020203" pitchFamily="34" charset="0"/>
              </a:rPr>
              <a:t> </a:t>
            </a:r>
            <a:r>
              <a:rPr lang="ru-RU" dirty="0" err="1">
                <a:latin typeface="Bahnschrift Light Condensed" panose="020B0502040204020203" pitchFamily="34" charset="0"/>
              </a:rPr>
              <a:t>дә</a:t>
            </a:r>
            <a:r>
              <a:rPr lang="ru-RU" dirty="0">
                <a:latin typeface="Bahnschrift Light Condensed" panose="020B0502040204020203" pitchFamily="34" charset="0"/>
              </a:rPr>
              <a:t> </a:t>
            </a:r>
            <a:r>
              <a:rPr lang="ru-RU" dirty="0" err="1">
                <a:latin typeface="Bahnschrift Light Condensed" panose="020B0502040204020203" pitchFamily="34" charset="0"/>
              </a:rPr>
              <a:t>яңгырар</a:t>
            </a:r>
            <a:r>
              <a:rPr lang="ru-RU" dirty="0">
                <a:latin typeface="Bahnschrift Light Condensed" panose="020B0502040204020203" pitchFamily="34" charset="0"/>
              </a:rPr>
              <a:t> </a:t>
            </a:r>
            <a:r>
              <a:rPr lang="ru-RU" dirty="0" err="1" smtClean="0">
                <a:latin typeface="Bahnschrift Light Condensed" panose="020B0502040204020203" pitchFamily="34" charset="0"/>
              </a:rPr>
              <a:t>җыр</a:t>
            </a:r>
            <a:r>
              <a:rPr lang="ru-RU" dirty="0" smtClean="0">
                <a:latin typeface="Bahnschrift Light Condensed" panose="020B0502040204020203" pitchFamily="34" charset="0"/>
              </a:rPr>
              <a:t> </a:t>
            </a:r>
            <a:r>
              <a:rPr lang="ru-RU" dirty="0" err="1">
                <a:latin typeface="Bahnschrift Light Condensed" panose="020B0502040204020203" pitchFamily="34" charset="0"/>
              </a:rPr>
              <a:t>булып</a:t>
            </a:r>
            <a:r>
              <a:rPr lang="ru-RU" dirty="0" smtClean="0">
                <a:latin typeface="Bahnschrift Light Condensed" panose="020B0502040204020203" pitchFamily="34" charset="0"/>
              </a:rPr>
              <a:t>.</a:t>
            </a:r>
          </a:p>
          <a:p>
            <a:pPr marL="0" indent="0" algn="r">
              <a:buNone/>
            </a:pPr>
            <a:r>
              <a:rPr lang="tt-RU" dirty="0" smtClean="0">
                <a:latin typeface="Bahnschrift Light Condensed" panose="020B0502040204020203" pitchFamily="34" charset="0"/>
              </a:rPr>
              <a:t>(М. Җәлил)</a:t>
            </a:r>
            <a:endParaRPr lang="ru-RU" dirty="0">
              <a:latin typeface="Bahnschrift Light Condensed" panose="020B0502040204020203" pitchFamily="34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24744"/>
            <a:ext cx="3744416" cy="5251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285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834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t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Кайсы әсәр?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492896"/>
            <a:ext cx="4759801" cy="1534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472001" y="5805264"/>
            <a:ext cx="1656184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t-RU" dirty="0">
                <a:latin typeface="Monotype Corsiva" panose="03010101010201010101" pitchFamily="66" charset="0"/>
              </a:rPr>
              <a:t>3</a:t>
            </a:r>
            <a:r>
              <a:rPr lang="tt-RU" dirty="0" smtClean="0">
                <a:latin typeface="Monotype Corsiva" panose="03010101010201010101" pitchFamily="66" charset="0"/>
              </a:rPr>
              <a:t>.</a:t>
            </a:r>
            <a:endParaRPr lang="ru-RU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47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834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t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Кайсы әсәр?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564904"/>
            <a:ext cx="5544616" cy="1636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472001" y="5805264"/>
            <a:ext cx="1656184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t-RU" dirty="0">
                <a:latin typeface="Monotype Corsiva" panose="03010101010201010101" pitchFamily="66" charset="0"/>
              </a:rPr>
              <a:t>4</a:t>
            </a:r>
            <a:r>
              <a:rPr lang="tt-RU" dirty="0" smtClean="0">
                <a:latin typeface="Monotype Corsiva" panose="03010101010201010101" pitchFamily="66" charset="0"/>
              </a:rPr>
              <a:t>.</a:t>
            </a:r>
            <a:endParaRPr lang="ru-RU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23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834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t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Кайсы әсәр?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708920"/>
            <a:ext cx="6634925" cy="1564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472001" y="5805264"/>
            <a:ext cx="1656184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t-RU" dirty="0">
                <a:latin typeface="Monotype Corsiva" panose="03010101010201010101" pitchFamily="66" charset="0"/>
              </a:rPr>
              <a:t>5</a:t>
            </a:r>
            <a:r>
              <a:rPr lang="tt-RU" dirty="0" smtClean="0">
                <a:latin typeface="Monotype Corsiva" panose="03010101010201010101" pitchFamily="66" charset="0"/>
              </a:rPr>
              <a:t>.</a:t>
            </a:r>
            <a:endParaRPr lang="ru-RU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64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834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t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Кайсы әсәр?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564904"/>
            <a:ext cx="5259039" cy="168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472001" y="5805264"/>
            <a:ext cx="1656184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t-RU" dirty="0">
                <a:latin typeface="Monotype Corsiva" panose="03010101010201010101" pitchFamily="66" charset="0"/>
              </a:rPr>
              <a:t>6</a:t>
            </a:r>
            <a:r>
              <a:rPr lang="tt-RU" dirty="0" smtClean="0">
                <a:latin typeface="Monotype Corsiva" panose="03010101010201010101" pitchFamily="66" charset="0"/>
              </a:rPr>
              <a:t>.</a:t>
            </a:r>
            <a:endParaRPr lang="ru-RU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44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834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t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Кайсы әсәр?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420888"/>
            <a:ext cx="4750668" cy="1900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472001" y="5805264"/>
            <a:ext cx="1656184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t-RU" dirty="0">
                <a:latin typeface="Monotype Corsiva" panose="03010101010201010101" pitchFamily="66" charset="0"/>
              </a:rPr>
              <a:t>7</a:t>
            </a:r>
            <a:r>
              <a:rPr lang="tt-RU" dirty="0" smtClean="0">
                <a:latin typeface="Monotype Corsiva" panose="03010101010201010101" pitchFamily="66" charset="0"/>
              </a:rPr>
              <a:t>.</a:t>
            </a:r>
            <a:endParaRPr lang="ru-RU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65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tvoymalysh.com.ua/pictures/article/5764_697x4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0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23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4" y="0"/>
            <a:ext cx="916112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44824"/>
            <a:ext cx="6264696" cy="1935088"/>
          </a:xfrm>
        </p:spPr>
        <p:txBody>
          <a:bodyPr>
            <a:normAutofit/>
          </a:bodyPr>
          <a:lstStyle/>
          <a:p>
            <a:r>
              <a:rPr lang="tt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Игътибарыгыз өчен рәхмәт !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853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54" y="1"/>
            <a:ext cx="917355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2" y="1628800"/>
            <a:ext cx="6203032" cy="1143000"/>
          </a:xfrm>
        </p:spPr>
        <p:txBody>
          <a:bodyPr>
            <a:noAutofit/>
          </a:bodyPr>
          <a:lstStyle/>
          <a:p>
            <a:r>
              <a:rPr lang="tt-RU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Беренече тур!</a:t>
            </a:r>
            <a:endParaRPr lang="ru-RU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96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401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  <a:solidFill>
            <a:schemeClr val="bg1">
              <a:lumMod val="50000"/>
              <a:alpha val="80000"/>
            </a:schemeClr>
          </a:solidFill>
        </p:spPr>
        <p:txBody>
          <a:bodyPr/>
          <a:lstStyle/>
          <a:p>
            <a:r>
              <a:rPr lang="tt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М. Җәлил ничәнче елда туган?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411760" y="1556792"/>
            <a:ext cx="4464496" cy="4176464"/>
          </a:xfrm>
          <a:solidFill>
            <a:schemeClr val="bg1">
              <a:lumMod val="50000"/>
              <a:alpha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t-RU" sz="5400" dirty="0" smtClean="0">
                <a:solidFill>
                  <a:schemeClr val="bg1"/>
                </a:solidFill>
              </a:rPr>
              <a:t>1) 1908</a:t>
            </a:r>
          </a:p>
          <a:p>
            <a:pPr marL="0" indent="0">
              <a:buNone/>
            </a:pPr>
            <a:r>
              <a:rPr lang="tt-RU" sz="5400" dirty="0" smtClean="0">
                <a:solidFill>
                  <a:schemeClr val="bg1"/>
                </a:solidFill>
              </a:rPr>
              <a:t>2) 1906</a:t>
            </a:r>
          </a:p>
          <a:p>
            <a:pPr marL="0" indent="0">
              <a:buNone/>
            </a:pPr>
            <a:r>
              <a:rPr lang="tt-RU" sz="5400" dirty="0" smtClean="0">
                <a:solidFill>
                  <a:schemeClr val="bg1"/>
                </a:solidFill>
              </a:rPr>
              <a:t>3) 1806</a:t>
            </a:r>
          </a:p>
          <a:p>
            <a:pPr marL="0" indent="0">
              <a:buNone/>
            </a:pPr>
            <a:r>
              <a:rPr lang="tt-RU" sz="5400" dirty="0" smtClean="0">
                <a:solidFill>
                  <a:schemeClr val="bg1"/>
                </a:solidFill>
              </a:rPr>
              <a:t>4) 1886</a:t>
            </a:r>
            <a:endParaRPr lang="ru-RU" sz="5400" dirty="0">
              <a:solidFill>
                <a:schemeClr val="bg1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48784" y="5586593"/>
            <a:ext cx="1656184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t-RU" dirty="0" smtClean="0">
                <a:latin typeface="Monotype Corsiva" panose="03010101010201010101" pitchFamily="66" charset="0"/>
              </a:rPr>
              <a:t>1.</a:t>
            </a:r>
            <a:endParaRPr lang="ru-RU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08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8345" cy="6858000"/>
          </a:xfrm>
          <a:prstGeom prst="rect">
            <a:avLst/>
          </a:prstGeom>
          <a:solidFill>
            <a:schemeClr val="accent6">
              <a:lumMod val="60000"/>
              <a:lumOff val="40000"/>
              <a:alpha val="45000"/>
            </a:schemeClr>
          </a:solidFill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t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М. Җәлил кайда туган?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1560" y="2780928"/>
            <a:ext cx="6336704" cy="3672408"/>
          </a:xfrm>
          <a:solidFill>
            <a:schemeClr val="accent6">
              <a:lumMod val="60000"/>
              <a:lumOff val="40000"/>
              <a:alpha val="45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t-RU" sz="4000" b="1" dirty="0"/>
              <a:t>1) </a:t>
            </a:r>
            <a:r>
              <a:rPr lang="tt-RU" sz="4000" b="1" dirty="0" smtClean="0"/>
              <a:t>Кушлавыч авылында</a:t>
            </a:r>
            <a:endParaRPr lang="tt-RU" sz="4000" b="1" dirty="0"/>
          </a:p>
          <a:p>
            <a:pPr marL="0" indent="0">
              <a:buNone/>
            </a:pPr>
            <a:r>
              <a:rPr lang="tt-RU" sz="4000" b="1" dirty="0"/>
              <a:t>2) </a:t>
            </a:r>
            <a:r>
              <a:rPr lang="tt-RU" sz="4000" b="1" dirty="0" smtClean="0"/>
              <a:t>Мостафа авылында</a:t>
            </a:r>
          </a:p>
          <a:p>
            <a:pPr marL="0" indent="0">
              <a:buNone/>
            </a:pPr>
            <a:r>
              <a:rPr lang="tt-RU" sz="4000" b="1" dirty="0" smtClean="0"/>
              <a:t>3</a:t>
            </a:r>
            <a:r>
              <a:rPr lang="tt-RU" sz="4000" b="1" dirty="0"/>
              <a:t>) Татар Кынадысы авылында</a:t>
            </a:r>
            <a:endParaRPr lang="tt-RU" sz="4000" b="1" dirty="0" smtClean="0"/>
          </a:p>
          <a:p>
            <a:pPr marL="0" indent="0">
              <a:buNone/>
            </a:pPr>
            <a:r>
              <a:rPr lang="tt-RU" sz="4000" b="1" dirty="0" smtClean="0"/>
              <a:t>4</a:t>
            </a:r>
            <a:r>
              <a:rPr lang="tt-RU" sz="4000" b="1" dirty="0"/>
              <a:t>) </a:t>
            </a:r>
            <a:r>
              <a:rPr lang="tt-RU" sz="4000" b="1" dirty="0" smtClean="0"/>
              <a:t>Көек авылында</a:t>
            </a:r>
            <a:endParaRPr lang="ru-RU" sz="4000" b="1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7271792" y="19713"/>
            <a:ext cx="187220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t-RU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2.</a:t>
            </a:r>
            <a:endParaRPr lang="ru-RU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77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8"/>
            <a:ext cx="9144000" cy="6856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t-RU" dirty="0" smtClean="0">
                <a:solidFill>
                  <a:schemeClr val="bg1"/>
                </a:solidFill>
              </a:rPr>
              <a:t>М. Җәлилнең иң беренче булып язылган шигыре?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91880" y="3580237"/>
            <a:ext cx="2952328" cy="3240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t-RU" sz="4000" b="1" dirty="0"/>
              <a:t>1) </a:t>
            </a:r>
            <a:r>
              <a:rPr lang="tt-RU" sz="4000" b="1" dirty="0" smtClean="0"/>
              <a:t>Бәхет</a:t>
            </a:r>
            <a:endParaRPr lang="tt-RU" sz="4000" b="1" dirty="0"/>
          </a:p>
          <a:p>
            <a:pPr marL="0" indent="0">
              <a:buNone/>
            </a:pPr>
            <a:r>
              <a:rPr lang="tt-RU" sz="4000" b="1" dirty="0"/>
              <a:t>2) </a:t>
            </a:r>
            <a:r>
              <a:rPr lang="tt-RU" sz="4000" b="1" dirty="0" smtClean="0"/>
              <a:t>Буран</a:t>
            </a:r>
            <a:endParaRPr lang="tt-RU" sz="4000" b="1" dirty="0"/>
          </a:p>
          <a:p>
            <a:pPr marL="0" indent="0">
              <a:buNone/>
            </a:pPr>
            <a:r>
              <a:rPr lang="tt-RU" sz="4000" b="1" dirty="0"/>
              <a:t>3) </a:t>
            </a:r>
            <a:r>
              <a:rPr lang="tt-RU" sz="4000" b="1" dirty="0" smtClean="0"/>
              <a:t>Ирек</a:t>
            </a:r>
            <a:endParaRPr lang="tt-RU" sz="4000" b="1" dirty="0"/>
          </a:p>
          <a:p>
            <a:pPr marL="0" indent="0">
              <a:buNone/>
            </a:pPr>
            <a:r>
              <a:rPr lang="tt-RU" sz="4000" b="1" dirty="0"/>
              <a:t>4) </a:t>
            </a:r>
            <a:r>
              <a:rPr lang="tt-RU" sz="4000" b="1" dirty="0" smtClean="0"/>
              <a:t>Кошчык</a:t>
            </a:r>
            <a:endParaRPr lang="ru-RU" sz="4000" b="1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3486" y="5703849"/>
            <a:ext cx="187220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t-RU" smtClean="0">
                <a:latin typeface="Monotype Corsiva" panose="03010101010201010101" pitchFamily="66" charset="0"/>
              </a:rPr>
              <a:t>3.</a:t>
            </a:r>
            <a:endParaRPr lang="ru-RU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68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347864" y="368021"/>
            <a:ext cx="4110608" cy="59046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t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Туган тел</a:t>
            </a:r>
          </a:p>
          <a:p>
            <a:pPr marL="0" indent="0">
              <a:buNone/>
            </a:pPr>
            <a:r>
              <a:rPr lang="tt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Матурлык минем белән</a:t>
            </a:r>
          </a:p>
          <a:p>
            <a:pPr marL="0" indent="0">
              <a:buNone/>
            </a:pPr>
            <a:r>
              <a:rPr lang="tt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Кызыл ромашка</a:t>
            </a:r>
          </a:p>
          <a:p>
            <a:pPr marL="0" indent="0">
              <a:buNone/>
            </a:pPr>
            <a:r>
              <a:rPr lang="tt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Су анасы</a:t>
            </a:r>
          </a:p>
          <a:p>
            <a:pPr marL="0" indent="0">
              <a:buNone/>
            </a:pPr>
            <a:r>
              <a:rPr lang="tt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Зәңгәр күлдә Ай коена</a:t>
            </a:r>
          </a:p>
          <a:p>
            <a:pPr marL="0" indent="0">
              <a:buNone/>
            </a:pPr>
            <a:r>
              <a:rPr lang="tt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Җырларым</a:t>
            </a:r>
          </a:p>
          <a:p>
            <a:pPr marL="0" indent="0">
              <a:buNone/>
            </a:pPr>
            <a:r>
              <a:rPr lang="tt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Сертотмас үрдәк</a:t>
            </a:r>
          </a:p>
          <a:p>
            <a:pPr marL="0" indent="0">
              <a:buNone/>
            </a:pPr>
            <a:r>
              <a:rPr lang="tt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Соңгы җыр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0" y="5715000"/>
            <a:ext cx="187220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t-RU" dirty="0">
                <a:latin typeface="Monotype Corsiva" panose="03010101010201010101" pitchFamily="66" charset="0"/>
              </a:rPr>
              <a:t>4</a:t>
            </a:r>
            <a:r>
              <a:rPr lang="tt-RU" dirty="0" smtClean="0">
                <a:latin typeface="Monotype Corsiva" panose="03010101010201010101" pitchFamily="66" charset="0"/>
              </a:rPr>
              <a:t>.</a:t>
            </a:r>
            <a:endParaRPr lang="ru-RU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86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29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980728"/>
            <a:ext cx="8229600" cy="1143000"/>
          </a:xfrm>
        </p:spPr>
        <p:txBody>
          <a:bodyPr/>
          <a:lstStyle/>
          <a:p>
            <a:r>
              <a:rPr lang="tt-RU" dirty="0" smtClean="0">
                <a:solidFill>
                  <a:schemeClr val="bg1"/>
                </a:solidFill>
              </a:rPr>
              <a:t>Бу нәрсә?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-31932" y="5497914"/>
            <a:ext cx="187220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t-RU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5.</a:t>
            </a:r>
            <a:endParaRPr lang="ru-RU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70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23829"/>
            <a:ext cx="2312438" cy="33637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60648"/>
            <a:ext cx="3024336" cy="40168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980" y="3573016"/>
            <a:ext cx="2931021" cy="28769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99592" y="467380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t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40152" y="467380"/>
            <a:ext cx="468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t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14931" y="5805264"/>
            <a:ext cx="468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t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59757" y="5495374"/>
            <a:ext cx="187220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t-RU" dirty="0">
                <a:latin typeface="Monotype Corsiva" panose="03010101010201010101" pitchFamily="66" charset="0"/>
              </a:rPr>
              <a:t>6</a:t>
            </a:r>
            <a:r>
              <a:rPr lang="tt-RU" dirty="0" smtClean="0">
                <a:latin typeface="Monotype Corsiva" panose="03010101010201010101" pitchFamily="66" charset="0"/>
              </a:rPr>
              <a:t>.</a:t>
            </a:r>
            <a:endParaRPr lang="ru-RU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25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553</TotalTime>
  <Words>452</Words>
  <Application>Microsoft Office PowerPoint</Application>
  <PresentationFormat>Экран (4:3)</PresentationFormat>
  <Paragraphs>253</Paragraphs>
  <Slides>26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Arial</vt:lpstr>
      <vt:lpstr>Bahnschrift Light Condensed</vt:lpstr>
      <vt:lpstr>Calibri</vt:lpstr>
      <vt:lpstr>Monotype Corsiva</vt:lpstr>
      <vt:lpstr>Times New Roman</vt:lpstr>
      <vt:lpstr>Тема Office</vt:lpstr>
      <vt:lpstr>“Муса Җәлил – мәңге сүнмәс якты йолдыз...”</vt:lpstr>
      <vt:lpstr>Муса Җәлил</vt:lpstr>
      <vt:lpstr>Беренече тур!</vt:lpstr>
      <vt:lpstr>М. Җәлил ничәнче елда туган?</vt:lpstr>
      <vt:lpstr>М. Җәлил кайда туган?</vt:lpstr>
      <vt:lpstr>М. Җәлилнең иң беренче булып язылган шигыре?</vt:lpstr>
      <vt:lpstr>Презентация PowerPoint</vt:lpstr>
      <vt:lpstr>Бу нәрсә?</vt:lpstr>
      <vt:lpstr>Презентация PowerPoint</vt:lpstr>
      <vt:lpstr>Гаиләсе</vt:lpstr>
      <vt:lpstr>Икенче тур!</vt:lpstr>
      <vt:lpstr>Сүзләр төзе</vt:lpstr>
      <vt:lpstr>Сүзләр төзе (җаваплар)</vt:lpstr>
      <vt:lpstr>Презентация PowerPoint</vt:lpstr>
      <vt:lpstr>Туры китер</vt:lpstr>
      <vt:lpstr>Презентация PowerPoint</vt:lpstr>
      <vt:lpstr>Өченче тур!</vt:lpstr>
      <vt:lpstr>Кайсы әсәр?</vt:lpstr>
      <vt:lpstr>Кайсы әсәр?</vt:lpstr>
      <vt:lpstr>Кайсы әсәр?</vt:lpstr>
      <vt:lpstr>Кайсы әсәр?</vt:lpstr>
      <vt:lpstr>Кайсы әсәр?</vt:lpstr>
      <vt:lpstr>Кайсы әсәр?</vt:lpstr>
      <vt:lpstr>Кайсы әсәр?</vt:lpstr>
      <vt:lpstr>Презентация PowerPoint</vt:lpstr>
      <vt:lpstr>Игътибарыгыз өчен рәхмәт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“Муса Җәлил – мәңге сүнмәс якты йолдыз...”</dc:title>
  <dc:creator>Раиль Кашаев</dc:creator>
  <cp:lastModifiedBy>user</cp:lastModifiedBy>
  <cp:revision>39</cp:revision>
  <dcterms:created xsi:type="dcterms:W3CDTF">2019-02-10T11:41:18Z</dcterms:created>
  <dcterms:modified xsi:type="dcterms:W3CDTF">2019-02-14T05:37:56Z</dcterms:modified>
</cp:coreProperties>
</file>